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43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F1012-E5CE-438C-BAC0-4D315FB30B15}" type="datetimeFigureOut">
              <a:rPr lang="en-US" smtClean="0"/>
              <a:t>6/17/2013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DAE934-0DBF-4B37-802F-10CD88E1E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350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DBB3-37B8-4E81-A558-90FC737B7602}" type="datetime1">
              <a:rPr lang="en-US" smtClean="0"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4BB5-FF31-4A23-9C2C-23EF5A7A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5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C57A7-097C-48F8-868B-EB18D1D60260}" type="datetime1">
              <a:rPr lang="en-US" smtClean="0"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4BB5-FF31-4A23-9C2C-23EF5A7A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586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F042F-AB62-47BC-A84C-8C6105699543}" type="datetime1">
              <a:rPr lang="en-US" smtClean="0"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4BB5-FF31-4A23-9C2C-23EF5A7A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01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2744-BBE8-4D68-9DBE-3CB4C78D6A0D}" type="datetime1">
              <a:rPr lang="en-US" smtClean="0"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4BB5-FF31-4A23-9C2C-23EF5A7A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291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1CBDE-924B-4767-AE6B-178965C430D4}" type="datetime1">
              <a:rPr lang="en-US" smtClean="0"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4BB5-FF31-4A23-9C2C-23EF5A7A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280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48DE-B0FC-4600-855A-7BC84EDCBB28}" type="datetime1">
              <a:rPr lang="en-US" smtClean="0"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4BB5-FF31-4A23-9C2C-23EF5A7A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002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B2B3-7804-42DF-BDE7-71FF7670ADD2}" type="datetime1">
              <a:rPr lang="en-US" smtClean="0"/>
              <a:t>6/17/2013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4BB5-FF31-4A23-9C2C-23EF5A7A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078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C7D0-42DB-4BB7-A7CE-62F2DE5AB7D1}" type="datetime1">
              <a:rPr lang="en-US" smtClean="0"/>
              <a:t>6/17/2013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4BB5-FF31-4A23-9C2C-23EF5A7A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70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3345C-0792-4D72-92AA-3EB726B3AA70}" type="datetime1">
              <a:rPr lang="en-US" smtClean="0"/>
              <a:t>6/17/2013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4BB5-FF31-4A23-9C2C-23EF5A7A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62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FF54E-6EFE-4447-A1F4-0C75F6AD94E1}" type="datetime1">
              <a:rPr lang="en-US" smtClean="0"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4BB5-FF31-4A23-9C2C-23EF5A7A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7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2596-51DA-4FD5-97EE-AE63927C0774}" type="datetime1">
              <a:rPr lang="en-US" smtClean="0"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4BB5-FF31-4A23-9C2C-23EF5A7A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86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65F79-F928-4C13-983A-F831F84A1A27}" type="datetime1">
              <a:rPr lang="en-US" smtClean="0"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24BB5-FF31-4A23-9C2C-23EF5A7A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577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09800"/>
            <a:ext cx="7772400" cy="1470025"/>
          </a:xfrm>
        </p:spPr>
        <p:txBody>
          <a:bodyPr/>
          <a:lstStyle/>
          <a:p>
            <a:r>
              <a:rPr lang="en-US" b="1" dirty="0" smtClean="0"/>
              <a:t>Working Group 5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Draft Report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On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Sub Working Group Conclusions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4BB5-FF31-4A23-9C2C-23EF5A7AA9E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225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5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Performed interference </a:t>
            </a:r>
            <a:r>
              <a:rPr lang="en-US" dirty="0"/>
              <a:t>analysis </a:t>
            </a:r>
            <a:r>
              <a:rPr lang="en-US" dirty="0" smtClean="0"/>
              <a:t>in </a:t>
            </a:r>
            <a:r>
              <a:rPr lang="en-US" dirty="0"/>
              <a:t>both </a:t>
            </a:r>
            <a:r>
              <a:rPr lang="en-US" dirty="0" smtClean="0"/>
              <a:t>direction</a:t>
            </a:r>
          </a:p>
          <a:p>
            <a:pPr lvl="1"/>
            <a:r>
              <a:rPr lang="en-US" dirty="0" smtClean="0"/>
              <a:t>Government systems to LTE</a:t>
            </a:r>
          </a:p>
          <a:p>
            <a:pPr lvl="1"/>
            <a:r>
              <a:rPr lang="en-US" dirty="0" smtClean="0"/>
              <a:t>LTE to Government Systems</a:t>
            </a:r>
          </a:p>
          <a:p>
            <a:r>
              <a:rPr lang="en-US" dirty="0" smtClean="0"/>
              <a:t>Determined separation distance </a:t>
            </a:r>
            <a:r>
              <a:rPr lang="en-US" dirty="0"/>
              <a:t>for federal </a:t>
            </a:r>
            <a:r>
              <a:rPr lang="en-US" dirty="0" smtClean="0"/>
              <a:t>operations and LTE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4BB5-FF31-4A23-9C2C-23EF5A7AA9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31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Sub Working Group </a:t>
            </a:r>
            <a:br>
              <a:rPr lang="en-US" dirty="0" smtClean="0"/>
            </a:br>
            <a:r>
              <a:rPr lang="en-US" dirty="0"/>
              <a:t>Aeronautical Mobile Telemetry (AMT)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Conclusions:</a:t>
            </a:r>
          </a:p>
          <a:p>
            <a:r>
              <a:rPr lang="en-US" dirty="0" smtClean="0"/>
              <a:t>Sharing is not feasible between AMT and LTE</a:t>
            </a:r>
          </a:p>
          <a:p>
            <a:r>
              <a:rPr lang="en-US" dirty="0" smtClean="0"/>
              <a:t>Range of separation distance requirements would severely limit LTE deployment in top 100 commercial markets</a:t>
            </a:r>
          </a:p>
          <a:p>
            <a:r>
              <a:rPr lang="en-US" dirty="0" smtClean="0"/>
              <a:t>Changes to WG5 agreed assumptions may change the range of required protection distances and in turn may render different conclusions</a:t>
            </a:r>
          </a:p>
          <a:p>
            <a:r>
              <a:rPr lang="en-US" dirty="0" smtClean="0"/>
              <a:t>Identified Possible Future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4BB5-FF31-4A23-9C2C-23EF5A7AA9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87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Sub Working Group </a:t>
            </a:r>
            <a:br>
              <a:rPr lang="en-US" dirty="0" smtClean="0"/>
            </a:br>
            <a:r>
              <a:rPr lang="en-US" dirty="0" smtClean="0"/>
              <a:t>Small Unmanned Aerial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Conclusions: </a:t>
            </a:r>
          </a:p>
          <a:p>
            <a:r>
              <a:rPr lang="en-US" dirty="0" smtClean="0"/>
              <a:t>Sharing </a:t>
            </a:r>
            <a:r>
              <a:rPr lang="en-US" dirty="0"/>
              <a:t>does not appear </a:t>
            </a:r>
            <a:r>
              <a:rPr lang="en-US" dirty="0" smtClean="0"/>
              <a:t>feasible, based on the analysis result identifying large separation distance requirements</a:t>
            </a:r>
            <a:endParaRPr lang="en-US" strike="sngStrike" dirty="0" smtClean="0"/>
          </a:p>
          <a:p>
            <a:r>
              <a:rPr lang="en-US" dirty="0" smtClean="0"/>
              <a:t>Industry view at this time is conclusion cannot be assessed due to insufficient Publicly Releasable Data</a:t>
            </a:r>
          </a:p>
          <a:p>
            <a:r>
              <a:rPr lang="en-US" dirty="0" smtClean="0"/>
              <a:t>Analysis Focused on Protection Distances </a:t>
            </a:r>
          </a:p>
          <a:p>
            <a:pPr lvl="1"/>
            <a:r>
              <a:rPr lang="en-US" dirty="0" smtClean="0"/>
              <a:t>UE to SUAS: beyond 300 KMs</a:t>
            </a:r>
          </a:p>
          <a:p>
            <a:pPr lvl="1"/>
            <a:r>
              <a:rPr lang="en-US" dirty="0" smtClean="0"/>
              <a:t>SUAS to Base Stations: at least 285 KMs </a:t>
            </a:r>
          </a:p>
          <a:p>
            <a:r>
              <a:rPr lang="en-US" dirty="0" smtClean="0"/>
              <a:t>Identified Possible Future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4BB5-FF31-4A23-9C2C-23EF5A7AA9E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171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Sub Working Group </a:t>
            </a:r>
            <a:br>
              <a:rPr lang="en-US" dirty="0" smtClean="0"/>
            </a:br>
            <a:r>
              <a:rPr lang="en-US" dirty="0" smtClean="0"/>
              <a:t>Air Combat Training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Conclusions:</a:t>
            </a:r>
          </a:p>
          <a:p>
            <a:r>
              <a:rPr lang="en-US" dirty="0" smtClean="0"/>
              <a:t>Sharing would likely impose unacceptable operational or economic constraints on ACTS operators or wireless operators.</a:t>
            </a:r>
          </a:p>
          <a:p>
            <a:pPr lvl="1"/>
            <a:r>
              <a:rPr lang="en-US" dirty="0" smtClean="0"/>
              <a:t>UE to ACTS: 325-375 KM distances </a:t>
            </a:r>
          </a:p>
          <a:p>
            <a:pPr lvl="1"/>
            <a:r>
              <a:rPr lang="en-US" dirty="0" smtClean="0"/>
              <a:t>ACTS to Base Stations: 285-415 KM distances</a:t>
            </a:r>
          </a:p>
          <a:p>
            <a:r>
              <a:rPr lang="en-US" dirty="0" smtClean="0"/>
              <a:t>Identified </a:t>
            </a:r>
            <a:r>
              <a:rPr lang="en-US" dirty="0"/>
              <a:t>Possible Future </a:t>
            </a:r>
            <a:r>
              <a:rPr lang="en-US" dirty="0" smtClean="0"/>
              <a:t>Analysis, including some sharing techniques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4BB5-FF31-4A23-9C2C-23EF5A7AA9E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473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Sub Working Group </a:t>
            </a:r>
            <a:br>
              <a:rPr lang="en-US" dirty="0" smtClean="0"/>
            </a:br>
            <a:r>
              <a:rPr lang="en-US" sz="4000" dirty="0" smtClean="0"/>
              <a:t>Precision Guided Munitions/Other Airborne Systems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Conclusions: </a:t>
            </a:r>
          </a:p>
          <a:p>
            <a:pPr lvl="0"/>
            <a:r>
              <a:rPr lang="en-US" dirty="0"/>
              <a:t>8 Systems Identified</a:t>
            </a:r>
          </a:p>
          <a:p>
            <a:r>
              <a:rPr lang="en-US" dirty="0" smtClean="0"/>
              <a:t>PGM, </a:t>
            </a:r>
            <a:r>
              <a:rPr lang="en-US" dirty="0" err="1" smtClean="0"/>
              <a:t>TactiLink</a:t>
            </a:r>
            <a:r>
              <a:rPr lang="en-US" dirty="0" smtClean="0"/>
              <a:t>, VORTEX, ROVER, DRAGOON, LITENING/Sniper: </a:t>
            </a:r>
          </a:p>
          <a:p>
            <a:pPr lvl="1"/>
            <a:r>
              <a:rPr lang="en-US" dirty="0" smtClean="0"/>
              <a:t>Relocation to comparable spectrum</a:t>
            </a:r>
          </a:p>
          <a:p>
            <a:r>
              <a:rPr lang="en-US" dirty="0" smtClean="0"/>
              <a:t>JTRS AMF: </a:t>
            </a:r>
          </a:p>
          <a:p>
            <a:pPr lvl="1"/>
            <a:r>
              <a:rPr lang="en-US" dirty="0" smtClean="0"/>
              <a:t>Protection Zones at selected priority areas for entire band/elsewhere 1780-1850 MHz</a:t>
            </a:r>
          </a:p>
          <a:p>
            <a:r>
              <a:rPr lang="en-US" dirty="0" smtClean="0"/>
              <a:t>TTNT (</a:t>
            </a:r>
            <a:r>
              <a:rPr lang="en-US" dirty="0" err="1" smtClean="0"/>
              <a:t>exc</a:t>
            </a:r>
            <a:r>
              <a:rPr lang="en-US" dirty="0" smtClean="0"/>
              <a:t> Navy): </a:t>
            </a:r>
          </a:p>
          <a:p>
            <a:pPr lvl="1"/>
            <a:r>
              <a:rPr lang="en-US" dirty="0" smtClean="0"/>
              <a:t>Protect DOD priority sites for entire band 1755-1850 MHz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4BB5-FF31-4A23-9C2C-23EF5A7AA9E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869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Future Analysis Options Identified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Time-based &amp; Geographic-based Sharing</a:t>
            </a:r>
          </a:p>
          <a:p>
            <a:pPr lvl="0"/>
            <a:r>
              <a:rPr lang="en-US" dirty="0" smtClean="0"/>
              <a:t>Off-tuning of LTE Base Stations</a:t>
            </a:r>
            <a:endParaRPr lang="en-US" dirty="0"/>
          </a:p>
          <a:p>
            <a:pPr lvl="0"/>
            <a:r>
              <a:rPr lang="en-US" dirty="0" smtClean="0"/>
              <a:t>Notching </a:t>
            </a:r>
            <a:r>
              <a:rPr lang="en-US" dirty="0"/>
              <a:t>specific LTE channels </a:t>
            </a:r>
            <a:r>
              <a:rPr lang="en-US" dirty="0" smtClean="0"/>
              <a:t>at selected locations</a:t>
            </a:r>
            <a:endParaRPr lang="en-US" dirty="0"/>
          </a:p>
          <a:p>
            <a:pPr lvl="0"/>
            <a:r>
              <a:rPr lang="en-US" dirty="0" smtClean="0"/>
              <a:t>Alternate </a:t>
            </a:r>
            <a:r>
              <a:rPr lang="en-US" dirty="0"/>
              <a:t>interference threshold based on desired signal level </a:t>
            </a:r>
            <a:r>
              <a:rPr lang="en-US" dirty="0" smtClean="0"/>
              <a:t>desired</a:t>
            </a:r>
            <a:endParaRPr lang="en-US" dirty="0"/>
          </a:p>
          <a:p>
            <a:pPr lvl="0"/>
            <a:r>
              <a:rPr lang="en-US" dirty="0" smtClean="0"/>
              <a:t>Possible effects </a:t>
            </a:r>
            <a:r>
              <a:rPr lang="en-US" dirty="0"/>
              <a:t>of </a:t>
            </a:r>
            <a:r>
              <a:rPr lang="en-US" dirty="0" smtClean="0"/>
              <a:t>clutter/terrain</a:t>
            </a:r>
            <a:endParaRPr lang="en-US" dirty="0"/>
          </a:p>
          <a:p>
            <a:r>
              <a:rPr lang="en-US" dirty="0" smtClean="0"/>
              <a:t>UE Antenna Height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24BB5-FF31-4A23-9C2C-23EF5A7AA9E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681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288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Working Group 5 </vt:lpstr>
      <vt:lpstr>WG 5 Approach</vt:lpstr>
      <vt:lpstr>Sub Working Group  Aeronautical Mobile Telemetry (AMT)</vt:lpstr>
      <vt:lpstr>Sub Working Group  Small Unmanned Aerial Systems</vt:lpstr>
      <vt:lpstr>Sub Working Group  Air Combat Training Systems</vt:lpstr>
      <vt:lpstr> Sub Working Group  Precision Guided Munitions/Other Airborne Systems</vt:lpstr>
      <vt:lpstr> Future Analysis Options Identified</vt:lpstr>
    </vt:vector>
  </TitlesOfParts>
  <Company>Lockheed Martin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Group 5</dc:title>
  <dc:creator>jwarren</dc:creator>
  <cp:lastModifiedBy>Bruce Washington</cp:lastModifiedBy>
  <cp:revision>13</cp:revision>
  <dcterms:created xsi:type="dcterms:W3CDTF">2013-06-14T01:26:30Z</dcterms:created>
  <dcterms:modified xsi:type="dcterms:W3CDTF">2013-06-17T13:08:40Z</dcterms:modified>
</cp:coreProperties>
</file>