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0" r:id="rId3"/>
    <p:sldId id="258" r:id="rId4"/>
    <p:sldId id="260" r:id="rId5"/>
    <p:sldId id="268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F4F7ED"/>
    <a:srgbClr val="EBF1DE"/>
    <a:srgbClr val="92B1D6"/>
    <a:srgbClr val="C0C0C0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571" autoAdjust="0"/>
  </p:normalViewPr>
  <p:slideViewPr>
    <p:cSldViewPr>
      <p:cViewPr>
        <p:scale>
          <a:sx n="80" d="100"/>
          <a:sy n="80" d="100"/>
        </p:scale>
        <p:origin x="-247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6E6CFA-EA9D-47A2-A9D5-7F0E0F648C11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650B3A-3A92-4A48-8B7D-5503D6F6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EC8EFC-6865-40FD-AB7B-E87DDB6B6AAD}" type="datetimeFigureOut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6FD92D-C43A-4850-A191-DAEFBE83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A4CD3-00B5-484B-ADA9-1ADDB20305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DD831-F3D5-417B-BD11-E33BE1D8C5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Q &amp; A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53775-94C8-4995-BDA7-1981CB0537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308C8-9B0E-48BC-9F97-6BE26BFC65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1D25D-CBFE-463F-B1C2-276621FB52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1F9D3-EE20-4CEE-9365-150A3F0682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Key highlights:</a:t>
            </a:r>
          </a:p>
          <a:p>
            <a:pPr eaLnBrk="1" hangingPunct="1">
              <a:defRPr/>
            </a:pPr>
            <a:r>
              <a:rPr lang="en-US" dirty="0" err="1" smtClean="0"/>
              <a:t>LMR</a:t>
            </a:r>
            <a:r>
              <a:rPr lang="en-US" dirty="0" smtClean="0"/>
              <a:t> – Project 25 standards development and Compliance Assessment</a:t>
            </a:r>
          </a:p>
          <a:p>
            <a:pPr eaLnBrk="1" hangingPunct="1">
              <a:defRPr/>
            </a:pPr>
            <a:r>
              <a:rPr lang="en-US" dirty="0" smtClean="0"/>
              <a:t>Broadband – Long Term Evolution (</a:t>
            </a:r>
            <a:r>
              <a:rPr lang="en-US" dirty="0" err="1" smtClean="0"/>
              <a:t>LTE</a:t>
            </a:r>
            <a:r>
              <a:rPr lang="en-US" dirty="0" smtClean="0"/>
              <a:t>) and Public Safety 700MHz BB Demonstration Network in Boulder</a:t>
            </a:r>
          </a:p>
          <a:p>
            <a:pPr eaLnBrk="1" hangingPunct="1">
              <a:defRPr/>
            </a:pPr>
            <a:r>
              <a:rPr lang="en-US" dirty="0" smtClean="0"/>
              <a:t>Public Safety Audio Quality and Video Quality testing with actual first responders – testing done onsite in ITS labs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B4D3C-50A8-40ED-A7E0-402A0CDA6D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38E0A-6288-4D35-B0BB-04F4C74B9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A76C0-E5A3-40CA-97C6-B1335770BF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B21B5-3896-471E-92EF-9562F7018D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AECBF-919D-4DC3-B36D-4B25634921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5153-68AF-41ED-BD58-81FCD5052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8FC2-2F74-4D91-AE3E-F0ED4548C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0DF1-DB91-48DB-9134-394A99A1A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 marL="457200" indent="-228600">
              <a:spcBef>
                <a:spcPts val="400"/>
              </a:spcBef>
              <a:defRPr/>
            </a:lvl2pPr>
            <a:lvl3pPr marL="685800" indent="-182880">
              <a:spcBef>
                <a:spcPts val="30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BF6C-4CF5-4DB2-9FA7-279487A18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6D8A-F25E-40B0-8908-A4D85E463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D03D-3B8E-40CD-BCFC-41497A764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D345-DE15-4BDE-8DBD-2843B9544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B695-2A47-4FCF-9DD4-490D00F7E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AB3F-C3DB-4E5B-A033-18600FE48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51B7-D93F-4AB5-88DD-E57EB8CA9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0A20-3E16-43E3-9877-4018445E6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4920C-65E5-487C-B538-300B60ECF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0" descr="NTIA color log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1905000" y="14478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397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bldrdoc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type="subTitle" idx="1"/>
          </p:nvPr>
        </p:nvSpPr>
        <p:spPr>
          <a:xfrm>
            <a:off x="800100" y="3276600"/>
            <a:ext cx="77724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smtClean="0">
                <a:solidFill>
                  <a:srgbClr val="C3D69B"/>
                </a:solidFill>
              </a:rPr>
              <a:t/>
            </a:r>
            <a:br>
              <a:rPr lang="en-US" sz="3000" b="1" smtClean="0">
                <a:solidFill>
                  <a:srgbClr val="C3D69B"/>
                </a:solidFill>
              </a:rPr>
            </a:br>
            <a:r>
              <a:rPr lang="en-US" sz="2800" b="1" smtClean="0">
                <a:solidFill>
                  <a:srgbClr val="0D0D0D"/>
                </a:solidFill>
              </a:rPr>
              <a:t>Brian Lane, Executive Officer, ITS</a:t>
            </a:r>
          </a:p>
          <a:p>
            <a:pPr eaLnBrk="1" hangingPunct="1"/>
            <a:endParaRPr lang="en-US" sz="4600" smtClean="0">
              <a:solidFill>
                <a:srgbClr val="0D0D0D"/>
              </a:solidFill>
            </a:endParaRP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6200" y="609600"/>
            <a:ext cx="92202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88900" dist="63500" dir="2700000" algn="tl">
                    <a:srgbClr val="000000">
                      <a:alpha val="67000"/>
                    </a:srgbClr>
                  </a:outerShdw>
                </a:effectLst>
                <a:latin typeface="+mj-lt"/>
                <a:ea typeface="+mj-ea"/>
                <a:cs typeface="+mj-cs"/>
              </a:rPr>
              <a:t>An Overview of the </a:t>
            </a:r>
            <a:br>
              <a:rPr lang="en-US" sz="3600" dirty="0">
                <a:solidFill>
                  <a:srgbClr val="FF0000"/>
                </a:solidFill>
                <a:effectLst>
                  <a:outerShdw blurRad="88900" dist="63500" dir="2700000" algn="tl">
                    <a:srgbClr val="000000">
                      <a:alpha val="67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FF0000"/>
                </a:solidFill>
                <a:effectLst>
                  <a:outerShdw blurRad="88900" dist="63500" dir="2700000" algn="tl">
                    <a:srgbClr val="000000">
                      <a:alpha val="67000"/>
                    </a:srgbClr>
                  </a:outerShdw>
                </a:effectLst>
                <a:latin typeface="+mj-lt"/>
                <a:ea typeface="+mj-ea"/>
                <a:cs typeface="+mj-cs"/>
              </a:rPr>
              <a:t>Institute for </a:t>
            </a:r>
            <a:r>
              <a:rPr lang="en-US" sz="4400" dirty="0">
                <a:solidFill>
                  <a:srgbClr val="FF0000"/>
                </a:solidFill>
                <a:effectLst>
                  <a:outerShdw blurRad="88900" dist="63500" dir="2700000" algn="tl">
                    <a:srgbClr val="000000">
                      <a:alpha val="67000"/>
                    </a:srgbClr>
                  </a:outerShdw>
                </a:effectLst>
                <a:latin typeface="+mj-lt"/>
                <a:ea typeface="+mj-ea"/>
                <a:cs typeface="+mj-cs"/>
              </a:rPr>
              <a:t>Telecommunication</a:t>
            </a:r>
            <a:r>
              <a:rPr lang="en-US" sz="3600" dirty="0">
                <a:solidFill>
                  <a:srgbClr val="FF0000"/>
                </a:solidFill>
                <a:effectLst>
                  <a:outerShdw blurRad="88900" dist="63500" dir="2700000" algn="tl">
                    <a:srgbClr val="000000">
                      <a:alpha val="67000"/>
                    </a:srgbClr>
                  </a:outerShdw>
                </a:effectLst>
                <a:latin typeface="+mj-lt"/>
                <a:ea typeface="+mj-ea"/>
                <a:cs typeface="+mj-cs"/>
              </a:rPr>
              <a:t> Sciences (ITS)</a:t>
            </a:r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754063" y="3048000"/>
            <a:ext cx="7864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8" name="Picture 10" descr="NTIA color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86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graphic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8619" y="1828800"/>
            <a:ext cx="3150832" cy="4160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ITU-T and ITU-R Studies</a:t>
            </a:r>
          </a:p>
        </p:txBody>
      </p:sp>
      <p:pic>
        <p:nvPicPr>
          <p:cNvPr id="35843" name="Picture 10" descr="NTIA colo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905000" y="144780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dirty="0" smtClean="0"/>
              <a:t>Leadership of ITU and U.S. Telecommunications Standards Committees and Contributions 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U.S. Standards Proposals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ITU Recommendations and Associated Industry Standards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Technical Support for U.S. Administration in ITU-R Study Group 3 and Working Parties 3J, 3K, 3L, 3M, 5B, 5D, 6C, and ITU-T Study </a:t>
            </a:r>
            <a:br>
              <a:rPr lang="en-US" sz="2000" dirty="0" smtClean="0"/>
            </a:br>
            <a:r>
              <a:rPr lang="en-US" sz="2000" dirty="0" smtClean="0"/>
              <a:t>Group 9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ITU-R U.S. Chair of Study Group 3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ITU-T U.S. Chair of Study Group 9 </a:t>
            </a:r>
          </a:p>
          <a:p>
            <a:pPr marL="344488" lvl="1" indent="-115888" eaLnBrk="1" hangingPunct="1">
              <a:defRPr/>
            </a:pPr>
            <a:r>
              <a:rPr lang="en-US" sz="2000" dirty="0" smtClean="0"/>
              <a:t>ITU-T International Chair of Study Group 9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1905000" y="144780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44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Visit the ITS website and download publications 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www.its.bldrdoc.gov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Director’s Office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 Broadway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Boulder, CO 80305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(303) 497-3500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698DE-4D0C-4B21-ADF0-92D762A85F3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ITS Contributions to NTIA Strategic Objectives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86800" cy="42412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41233"/>
                <a:gridCol w="4745567"/>
              </a:tblGrid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ITS Contribution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DOC Strategic Objectives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Spectrum and propagation measurements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Promote U.S. telecom and information infrastructure development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Standards development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Improve foreign trade opportunities for U.S. telecom firms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Joint research with industry</a:t>
                      </a:r>
                    </a:p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Joint research with industry</a:t>
                      </a:r>
                    </a:p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Audio, Video and Multimedia Quality Research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Enhance </a:t>
                      </a:r>
                      <a:r>
                        <a:rPr lang="en-US" sz="2200" dirty="0" smtClean="0"/>
                        <a:t>domestic </a:t>
                      </a:r>
                      <a:r>
                        <a:rPr lang="en-US" sz="2200" dirty="0"/>
                        <a:t>competitiveness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Spectrum sharing research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66688" marR="0" lvl="0" indent="-1666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2"/>
                        <a:buChar char=""/>
                        <a:tabLst/>
                      </a:pPr>
                      <a:r>
                        <a:rPr lang="en-US" sz="2200" dirty="0"/>
                        <a:t>Facilitate more efficient and  effective use of radio spectrum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8600" y="3810000"/>
            <a:ext cx="37338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57200" y="1524000"/>
            <a:ext cx="4648200" cy="4800600"/>
          </a:xfrm>
          <a:prstGeom prst="roundRect">
            <a:avLst>
              <a:gd name="adj" fmla="val 5238"/>
            </a:avLst>
          </a:prstGeom>
          <a:solidFill>
            <a:srgbClr val="F4F7ED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Funding</a:t>
            </a:r>
          </a:p>
        </p:txBody>
      </p:sp>
      <p:grpSp>
        <p:nvGrpSpPr>
          <p:cNvPr id="19465" name="Group 16"/>
          <p:cNvGrpSpPr>
            <a:grpSpLocks/>
          </p:cNvGrpSpPr>
          <p:nvPr/>
        </p:nvGrpSpPr>
        <p:grpSpPr bwMode="auto">
          <a:xfrm>
            <a:off x="685800" y="1600200"/>
            <a:ext cx="4135438" cy="4602163"/>
            <a:chOff x="1066800" y="1600200"/>
            <a:chExt cx="4135438" cy="4602163"/>
          </a:xfrm>
        </p:grpSpPr>
        <p:grpSp>
          <p:nvGrpSpPr>
            <p:cNvPr id="19467" name="Group 22"/>
            <p:cNvGrpSpPr>
              <a:grpSpLocks/>
            </p:cNvGrpSpPr>
            <p:nvPr/>
          </p:nvGrpSpPr>
          <p:grpSpPr bwMode="auto">
            <a:xfrm>
              <a:off x="1066800" y="1600200"/>
              <a:ext cx="4135438" cy="4602163"/>
              <a:chOff x="154" y="1008"/>
              <a:chExt cx="2605" cy="2899"/>
            </a:xfrm>
          </p:grpSpPr>
          <p:sp>
            <p:nvSpPr>
              <p:cNvPr id="19469" name="TextBox 18"/>
              <p:cNvSpPr txBox="1">
                <a:spLocks noChangeArrowheads="1"/>
              </p:cNvSpPr>
              <p:nvPr/>
            </p:nvSpPr>
            <p:spPr bwMode="auto">
              <a:xfrm>
                <a:off x="359" y="1008"/>
                <a:ext cx="19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latin typeface="Calibri" pitchFamily="34" charset="0"/>
                  </a:rPr>
                  <a:t>Total: $16.1 million</a:t>
                </a:r>
              </a:p>
            </p:txBody>
          </p:sp>
          <p:pic>
            <p:nvPicPr>
              <p:cNvPr id="19470" name="Picture 2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" y="1584"/>
                <a:ext cx="2521" cy="2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1" name="Rectangle 11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835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Calibri" pitchFamily="34" charset="0"/>
                  </a:rPr>
                  <a:t>$7 million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Direct Funding from Congress  </a:t>
                </a:r>
                <a:b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(S&amp;E)</a:t>
                </a:r>
                <a:endParaRPr lang="en-US" sz="1400"/>
              </a:p>
            </p:txBody>
          </p:sp>
          <p:sp>
            <p:nvSpPr>
              <p:cNvPr id="19472" name="Rectangle 13"/>
              <p:cNvSpPr>
                <a:spLocks noChangeArrowheads="1"/>
              </p:cNvSpPr>
              <p:nvPr/>
            </p:nvSpPr>
            <p:spPr bwMode="auto">
              <a:xfrm>
                <a:off x="282" y="3600"/>
                <a:ext cx="2325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Calibri" pitchFamily="34" charset="0"/>
                  </a:rPr>
                  <a:t>$1 million</a:t>
                </a:r>
              </a:p>
              <a:p>
                <a:pPr algn="r">
                  <a:lnSpc>
                    <a:spcPct val="8000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Office of Spectrum Management (OSM)</a:t>
                </a:r>
                <a:endParaRPr lang="en-US"/>
              </a:p>
            </p:txBody>
          </p:sp>
          <p:sp>
            <p:nvSpPr>
              <p:cNvPr id="19473" name="Rectangle 15"/>
              <p:cNvSpPr>
                <a:spLocks noChangeArrowheads="1"/>
              </p:cNvSpPr>
              <p:nvPr/>
            </p:nvSpPr>
            <p:spPr bwMode="auto">
              <a:xfrm>
                <a:off x="322" y="2076"/>
                <a:ext cx="1093" cy="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2200">
                    <a:solidFill>
                      <a:srgbClr val="000000"/>
                    </a:solidFill>
                    <a:latin typeface="Calibri" pitchFamily="34" charset="0"/>
                  </a:rPr>
                  <a:t>$8 million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Reimbursable Funding from Federal Agencies </a:t>
                </a: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20580000">
                <a:off x="1694" y="3186"/>
                <a:ext cx="84" cy="485"/>
              </a:xfrm>
              <a:custGeom>
                <a:avLst/>
                <a:gdLst>
                  <a:gd name="connsiteX0" fmla="*/ 336645 w 336645"/>
                  <a:gd name="connsiteY0" fmla="*/ 696036 h 771099"/>
                  <a:gd name="connsiteX1" fmla="*/ 22746 w 336645"/>
                  <a:gd name="connsiteY1" fmla="*/ 655093 h 771099"/>
                  <a:gd name="connsiteX2" fmla="*/ 200167 w 336645"/>
                  <a:gd name="connsiteY2" fmla="*/ 0 h 771099"/>
                  <a:gd name="connsiteX3" fmla="*/ 200167 w 336645"/>
                  <a:gd name="connsiteY3" fmla="*/ 0 h 771099"/>
                  <a:gd name="connsiteX0" fmla="*/ 279779 w 279779"/>
                  <a:gd name="connsiteY0" fmla="*/ 696036 h 733567"/>
                  <a:gd name="connsiteX1" fmla="*/ 22746 w 279779"/>
                  <a:gd name="connsiteY1" fmla="*/ 507242 h 733567"/>
                  <a:gd name="connsiteX2" fmla="*/ 143301 w 279779"/>
                  <a:gd name="connsiteY2" fmla="*/ 0 h 733567"/>
                  <a:gd name="connsiteX3" fmla="*/ 143301 w 279779"/>
                  <a:gd name="connsiteY3" fmla="*/ 0 h 733567"/>
                  <a:gd name="connsiteX0" fmla="*/ 287741 w 378347"/>
                  <a:gd name="connsiteY0" fmla="*/ 696036 h 696036"/>
                  <a:gd name="connsiteX1" fmla="*/ 335508 w 378347"/>
                  <a:gd name="connsiteY1" fmla="*/ 659642 h 696036"/>
                  <a:gd name="connsiteX2" fmla="*/ 30708 w 378347"/>
                  <a:gd name="connsiteY2" fmla="*/ 507242 h 696036"/>
                  <a:gd name="connsiteX3" fmla="*/ 151263 w 378347"/>
                  <a:gd name="connsiteY3" fmla="*/ 0 h 696036"/>
                  <a:gd name="connsiteX4" fmla="*/ 151263 w 378347"/>
                  <a:gd name="connsiteY4" fmla="*/ 0 h 696036"/>
                  <a:gd name="connsiteX0" fmla="*/ 335508 w 335508"/>
                  <a:gd name="connsiteY0" fmla="*/ 659642 h 659642"/>
                  <a:gd name="connsiteX1" fmla="*/ 30708 w 335508"/>
                  <a:gd name="connsiteY1" fmla="*/ 507242 h 659642"/>
                  <a:gd name="connsiteX2" fmla="*/ 151263 w 335508"/>
                  <a:gd name="connsiteY2" fmla="*/ 0 h 659642"/>
                  <a:gd name="connsiteX3" fmla="*/ 151263 w 335508"/>
                  <a:gd name="connsiteY3" fmla="*/ 0 h 659642"/>
                  <a:gd name="connsiteX0" fmla="*/ 335507 w 335507"/>
                  <a:gd name="connsiteY0" fmla="*/ 659642 h 659642"/>
                  <a:gd name="connsiteX1" fmla="*/ 30707 w 335507"/>
                  <a:gd name="connsiteY1" fmla="*/ 507242 h 659642"/>
                  <a:gd name="connsiteX2" fmla="*/ 151262 w 335507"/>
                  <a:gd name="connsiteY2" fmla="*/ 0 h 659642"/>
                  <a:gd name="connsiteX3" fmla="*/ 151262 w 335507"/>
                  <a:gd name="connsiteY3" fmla="*/ 0 h 659642"/>
                  <a:gd name="connsiteX0" fmla="*/ 335507 w 335507"/>
                  <a:gd name="connsiteY0" fmla="*/ 659642 h 680564"/>
                  <a:gd name="connsiteX1" fmla="*/ 30707 w 335507"/>
                  <a:gd name="connsiteY1" fmla="*/ 507242 h 680564"/>
                  <a:gd name="connsiteX2" fmla="*/ 151262 w 335507"/>
                  <a:gd name="connsiteY2" fmla="*/ 0 h 680564"/>
                  <a:gd name="connsiteX3" fmla="*/ 151262 w 335507"/>
                  <a:gd name="connsiteY3" fmla="*/ 0 h 680564"/>
                  <a:gd name="connsiteX0" fmla="*/ 335508 w 335508"/>
                  <a:gd name="connsiteY0" fmla="*/ 659642 h 680564"/>
                  <a:gd name="connsiteX1" fmla="*/ 30708 w 335508"/>
                  <a:gd name="connsiteY1" fmla="*/ 507242 h 680564"/>
                  <a:gd name="connsiteX2" fmla="*/ 151263 w 335508"/>
                  <a:gd name="connsiteY2" fmla="*/ 0 h 680564"/>
                  <a:gd name="connsiteX3" fmla="*/ 151263 w 335508"/>
                  <a:gd name="connsiteY3" fmla="*/ 0 h 680564"/>
                  <a:gd name="connsiteX0" fmla="*/ 246607 w 246607"/>
                  <a:gd name="connsiteY0" fmla="*/ 812042 h 832964"/>
                  <a:gd name="connsiteX1" fmla="*/ 18007 w 246607"/>
                  <a:gd name="connsiteY1" fmla="*/ 507242 h 832964"/>
                  <a:gd name="connsiteX2" fmla="*/ 138562 w 246607"/>
                  <a:gd name="connsiteY2" fmla="*/ 0 h 832964"/>
                  <a:gd name="connsiteX3" fmla="*/ 138562 w 246607"/>
                  <a:gd name="connsiteY3" fmla="*/ 0 h 83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607" h="832964">
                    <a:moveTo>
                      <a:pt x="246607" y="812042"/>
                    </a:moveTo>
                    <a:cubicBezTo>
                      <a:pt x="122806" y="832964"/>
                      <a:pt x="36015" y="642582"/>
                      <a:pt x="18007" y="507242"/>
                    </a:cubicBezTo>
                    <a:cubicBezTo>
                      <a:pt x="0" y="371902"/>
                      <a:pt x="118470" y="84540"/>
                      <a:pt x="138562" y="0"/>
                    </a:cubicBezTo>
                    <a:lnTo>
                      <a:pt x="138562" y="0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19475" name="Rectangle 13"/>
              <p:cNvSpPr>
                <a:spLocks noChangeArrowheads="1"/>
              </p:cNvSpPr>
              <p:nvPr/>
            </p:nvSpPr>
            <p:spPr bwMode="auto">
              <a:xfrm>
                <a:off x="154" y="1392"/>
                <a:ext cx="242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Cooperative Research and Development  </a:t>
                </a:r>
                <a:b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Agreements (CRADA) </a:t>
                </a:r>
                <a:r>
                  <a:rPr lang="en-US">
                    <a:solidFill>
                      <a:srgbClr val="000000"/>
                    </a:solidFill>
                    <a:cs typeface="Arial" charset="0"/>
                  </a:rPr>
                  <a:t>— </a:t>
                </a:r>
                <a:r>
                  <a:rPr lang="en-US" sz="2200">
                    <a:solidFill>
                      <a:srgbClr val="000000"/>
                    </a:solidFill>
                    <a:latin typeface="Calibri" pitchFamily="34" charset="0"/>
                  </a:rPr>
                  <a:t>$100K</a:t>
                </a:r>
              </a:p>
            </p:txBody>
          </p:sp>
        </p:grpSp>
        <p:sp>
          <p:nvSpPr>
            <p:cNvPr id="53" name="Freeform 52"/>
            <p:cNvSpPr/>
            <p:nvPr/>
          </p:nvSpPr>
          <p:spPr>
            <a:xfrm rot="10156118">
              <a:off x="3140075" y="2755900"/>
              <a:ext cx="985838" cy="269875"/>
            </a:xfrm>
            <a:custGeom>
              <a:avLst/>
              <a:gdLst>
                <a:gd name="connsiteX0" fmla="*/ 336645 w 336645"/>
                <a:gd name="connsiteY0" fmla="*/ 696036 h 771099"/>
                <a:gd name="connsiteX1" fmla="*/ 22746 w 336645"/>
                <a:gd name="connsiteY1" fmla="*/ 655093 h 771099"/>
                <a:gd name="connsiteX2" fmla="*/ 200167 w 336645"/>
                <a:gd name="connsiteY2" fmla="*/ 0 h 771099"/>
                <a:gd name="connsiteX3" fmla="*/ 200167 w 336645"/>
                <a:gd name="connsiteY3" fmla="*/ 0 h 771099"/>
                <a:gd name="connsiteX0" fmla="*/ 279779 w 279779"/>
                <a:gd name="connsiteY0" fmla="*/ 696036 h 733567"/>
                <a:gd name="connsiteX1" fmla="*/ 22746 w 279779"/>
                <a:gd name="connsiteY1" fmla="*/ 507242 h 733567"/>
                <a:gd name="connsiteX2" fmla="*/ 143301 w 279779"/>
                <a:gd name="connsiteY2" fmla="*/ 0 h 733567"/>
                <a:gd name="connsiteX3" fmla="*/ 143301 w 279779"/>
                <a:gd name="connsiteY3" fmla="*/ 0 h 733567"/>
                <a:gd name="connsiteX0" fmla="*/ 287741 w 378347"/>
                <a:gd name="connsiteY0" fmla="*/ 696036 h 696036"/>
                <a:gd name="connsiteX1" fmla="*/ 335508 w 378347"/>
                <a:gd name="connsiteY1" fmla="*/ 659642 h 696036"/>
                <a:gd name="connsiteX2" fmla="*/ 30708 w 378347"/>
                <a:gd name="connsiteY2" fmla="*/ 507242 h 696036"/>
                <a:gd name="connsiteX3" fmla="*/ 151263 w 378347"/>
                <a:gd name="connsiteY3" fmla="*/ 0 h 696036"/>
                <a:gd name="connsiteX4" fmla="*/ 151263 w 378347"/>
                <a:gd name="connsiteY4" fmla="*/ 0 h 696036"/>
                <a:gd name="connsiteX0" fmla="*/ 335508 w 335508"/>
                <a:gd name="connsiteY0" fmla="*/ 659642 h 659642"/>
                <a:gd name="connsiteX1" fmla="*/ 30708 w 335508"/>
                <a:gd name="connsiteY1" fmla="*/ 507242 h 659642"/>
                <a:gd name="connsiteX2" fmla="*/ 151263 w 335508"/>
                <a:gd name="connsiteY2" fmla="*/ 0 h 659642"/>
                <a:gd name="connsiteX3" fmla="*/ 151263 w 335508"/>
                <a:gd name="connsiteY3" fmla="*/ 0 h 659642"/>
                <a:gd name="connsiteX0" fmla="*/ 335507 w 335507"/>
                <a:gd name="connsiteY0" fmla="*/ 659642 h 659642"/>
                <a:gd name="connsiteX1" fmla="*/ 30707 w 335507"/>
                <a:gd name="connsiteY1" fmla="*/ 507242 h 659642"/>
                <a:gd name="connsiteX2" fmla="*/ 151262 w 335507"/>
                <a:gd name="connsiteY2" fmla="*/ 0 h 659642"/>
                <a:gd name="connsiteX3" fmla="*/ 151262 w 335507"/>
                <a:gd name="connsiteY3" fmla="*/ 0 h 659642"/>
                <a:gd name="connsiteX0" fmla="*/ 335507 w 335507"/>
                <a:gd name="connsiteY0" fmla="*/ 659642 h 680564"/>
                <a:gd name="connsiteX1" fmla="*/ 30707 w 335507"/>
                <a:gd name="connsiteY1" fmla="*/ 507242 h 680564"/>
                <a:gd name="connsiteX2" fmla="*/ 151262 w 335507"/>
                <a:gd name="connsiteY2" fmla="*/ 0 h 680564"/>
                <a:gd name="connsiteX3" fmla="*/ 151262 w 335507"/>
                <a:gd name="connsiteY3" fmla="*/ 0 h 680564"/>
                <a:gd name="connsiteX0" fmla="*/ 335508 w 335508"/>
                <a:gd name="connsiteY0" fmla="*/ 659642 h 680564"/>
                <a:gd name="connsiteX1" fmla="*/ 30708 w 335508"/>
                <a:gd name="connsiteY1" fmla="*/ 507242 h 680564"/>
                <a:gd name="connsiteX2" fmla="*/ 151263 w 335508"/>
                <a:gd name="connsiteY2" fmla="*/ 0 h 680564"/>
                <a:gd name="connsiteX3" fmla="*/ 151263 w 335508"/>
                <a:gd name="connsiteY3" fmla="*/ 0 h 680564"/>
                <a:gd name="connsiteX0" fmla="*/ 246607 w 246607"/>
                <a:gd name="connsiteY0" fmla="*/ 812042 h 832964"/>
                <a:gd name="connsiteX1" fmla="*/ 18007 w 246607"/>
                <a:gd name="connsiteY1" fmla="*/ 507242 h 832964"/>
                <a:gd name="connsiteX2" fmla="*/ 138562 w 246607"/>
                <a:gd name="connsiteY2" fmla="*/ 0 h 832964"/>
                <a:gd name="connsiteX3" fmla="*/ 138562 w 246607"/>
                <a:gd name="connsiteY3" fmla="*/ 0 h 832964"/>
                <a:gd name="connsiteX0" fmla="*/ 123801 w 1566293"/>
                <a:gd name="connsiteY0" fmla="*/ 375764 h 569869"/>
                <a:gd name="connsiteX1" fmla="*/ 1343001 w 1566293"/>
                <a:gd name="connsiteY1" fmla="*/ 507242 h 569869"/>
                <a:gd name="connsiteX2" fmla="*/ 1463556 w 1566293"/>
                <a:gd name="connsiteY2" fmla="*/ 0 h 569869"/>
                <a:gd name="connsiteX3" fmla="*/ 1463556 w 1566293"/>
                <a:gd name="connsiteY3" fmla="*/ 0 h 569869"/>
                <a:gd name="connsiteX0" fmla="*/ 123801 w 1463556"/>
                <a:gd name="connsiteY0" fmla="*/ 375764 h 396686"/>
                <a:gd name="connsiteX1" fmla="*/ 885801 w 1463556"/>
                <a:gd name="connsiteY1" fmla="*/ 147164 h 396686"/>
                <a:gd name="connsiteX2" fmla="*/ 1463556 w 1463556"/>
                <a:gd name="connsiteY2" fmla="*/ 0 h 396686"/>
                <a:gd name="connsiteX3" fmla="*/ 1463556 w 1463556"/>
                <a:gd name="connsiteY3" fmla="*/ 0 h 396686"/>
                <a:gd name="connsiteX0" fmla="*/ 123801 w 1463556"/>
                <a:gd name="connsiteY0" fmla="*/ 375764 h 396686"/>
                <a:gd name="connsiteX1" fmla="*/ 885801 w 1463556"/>
                <a:gd name="connsiteY1" fmla="*/ 147164 h 396686"/>
                <a:gd name="connsiteX2" fmla="*/ 1463556 w 1463556"/>
                <a:gd name="connsiteY2" fmla="*/ 0 h 396686"/>
                <a:gd name="connsiteX3" fmla="*/ 1419202 w 1463556"/>
                <a:gd name="connsiteY3" fmla="*/ 223364 h 396686"/>
                <a:gd name="connsiteX0" fmla="*/ 126999 w 1466754"/>
                <a:gd name="connsiteY0" fmla="*/ 375764 h 413864"/>
                <a:gd name="connsiteX1" fmla="*/ 127000 w 1466754"/>
                <a:gd name="connsiteY1" fmla="*/ 375764 h 413864"/>
                <a:gd name="connsiteX2" fmla="*/ 888999 w 1466754"/>
                <a:gd name="connsiteY2" fmla="*/ 147164 h 413864"/>
                <a:gd name="connsiteX3" fmla="*/ 1466754 w 1466754"/>
                <a:gd name="connsiteY3" fmla="*/ 0 h 413864"/>
                <a:gd name="connsiteX4" fmla="*/ 1422400 w 1466754"/>
                <a:gd name="connsiteY4" fmla="*/ 223364 h 413864"/>
                <a:gd name="connsiteX0" fmla="*/ 126999 w 1422400"/>
                <a:gd name="connsiteY0" fmla="*/ 304800 h 342900"/>
                <a:gd name="connsiteX1" fmla="*/ 127000 w 1422400"/>
                <a:gd name="connsiteY1" fmla="*/ 304800 h 342900"/>
                <a:gd name="connsiteX2" fmla="*/ 888999 w 1422400"/>
                <a:gd name="connsiteY2" fmla="*/ 76200 h 342900"/>
                <a:gd name="connsiteX3" fmla="*/ 1193800 w 1422400"/>
                <a:gd name="connsiteY3" fmla="*/ 0 h 342900"/>
                <a:gd name="connsiteX4" fmla="*/ 1422400 w 1422400"/>
                <a:gd name="connsiteY4" fmla="*/ 152400 h 342900"/>
                <a:gd name="connsiteX0" fmla="*/ 126999 w 1422400"/>
                <a:gd name="connsiteY0" fmla="*/ 337608 h 375708"/>
                <a:gd name="connsiteX1" fmla="*/ 127000 w 1422400"/>
                <a:gd name="connsiteY1" fmla="*/ 337608 h 375708"/>
                <a:gd name="connsiteX2" fmla="*/ 888999 w 1422400"/>
                <a:gd name="connsiteY2" fmla="*/ 109008 h 375708"/>
                <a:gd name="connsiteX3" fmla="*/ 1193800 w 1422400"/>
                <a:gd name="connsiteY3" fmla="*/ 32808 h 375708"/>
                <a:gd name="connsiteX4" fmla="*/ 1422400 w 1422400"/>
                <a:gd name="connsiteY4" fmla="*/ 185208 h 375708"/>
                <a:gd name="connsiteX0" fmla="*/ 126999 w 1422400"/>
                <a:gd name="connsiteY0" fmla="*/ 337608 h 375708"/>
                <a:gd name="connsiteX1" fmla="*/ 127000 w 1422400"/>
                <a:gd name="connsiteY1" fmla="*/ 337608 h 375708"/>
                <a:gd name="connsiteX2" fmla="*/ 888999 w 1422400"/>
                <a:gd name="connsiteY2" fmla="*/ 109008 h 375708"/>
                <a:gd name="connsiteX3" fmla="*/ 1193800 w 1422400"/>
                <a:gd name="connsiteY3" fmla="*/ 32808 h 375708"/>
                <a:gd name="connsiteX4" fmla="*/ 1422400 w 1422400"/>
                <a:gd name="connsiteY4" fmla="*/ 185208 h 375708"/>
                <a:gd name="connsiteX0" fmla="*/ 126999 w 1422400"/>
                <a:gd name="connsiteY0" fmla="*/ 413808 h 451908"/>
                <a:gd name="connsiteX1" fmla="*/ 127000 w 1422400"/>
                <a:gd name="connsiteY1" fmla="*/ 413808 h 451908"/>
                <a:gd name="connsiteX2" fmla="*/ 888999 w 1422400"/>
                <a:gd name="connsiteY2" fmla="*/ 185208 h 451908"/>
                <a:gd name="connsiteX3" fmla="*/ 1193800 w 1422400"/>
                <a:gd name="connsiteY3" fmla="*/ 32808 h 451908"/>
                <a:gd name="connsiteX4" fmla="*/ 1422400 w 1422400"/>
                <a:gd name="connsiteY4" fmla="*/ 261408 h 451908"/>
                <a:gd name="connsiteX0" fmla="*/ 126999 w 1422400"/>
                <a:gd name="connsiteY0" fmla="*/ 410972 h 449072"/>
                <a:gd name="connsiteX1" fmla="*/ 127000 w 1422400"/>
                <a:gd name="connsiteY1" fmla="*/ 410972 h 449072"/>
                <a:gd name="connsiteX2" fmla="*/ 888999 w 1422400"/>
                <a:gd name="connsiteY2" fmla="*/ 182372 h 449072"/>
                <a:gd name="connsiteX3" fmla="*/ 1193800 w 1422400"/>
                <a:gd name="connsiteY3" fmla="*/ 29972 h 449072"/>
                <a:gd name="connsiteX4" fmla="*/ 1422400 w 1422400"/>
                <a:gd name="connsiteY4" fmla="*/ 258572 h 449072"/>
                <a:gd name="connsiteX0" fmla="*/ 126999 w 1422400"/>
                <a:gd name="connsiteY0" fmla="*/ 410972 h 449072"/>
                <a:gd name="connsiteX1" fmla="*/ 127000 w 1422400"/>
                <a:gd name="connsiteY1" fmla="*/ 410972 h 449072"/>
                <a:gd name="connsiteX2" fmla="*/ 660400 w 1422400"/>
                <a:gd name="connsiteY2" fmla="*/ 182372 h 449072"/>
                <a:gd name="connsiteX3" fmla="*/ 1193800 w 1422400"/>
                <a:gd name="connsiteY3" fmla="*/ 29972 h 449072"/>
                <a:gd name="connsiteX4" fmla="*/ 1422400 w 1422400"/>
                <a:gd name="connsiteY4" fmla="*/ 258572 h 449072"/>
                <a:gd name="connsiteX0" fmla="*/ 126999 w 1422400"/>
                <a:gd name="connsiteY0" fmla="*/ 410972 h 449072"/>
                <a:gd name="connsiteX1" fmla="*/ 127000 w 1422400"/>
                <a:gd name="connsiteY1" fmla="*/ 410972 h 449072"/>
                <a:gd name="connsiteX2" fmla="*/ 1193800 w 1422400"/>
                <a:gd name="connsiteY2" fmla="*/ 29972 h 449072"/>
                <a:gd name="connsiteX3" fmla="*/ 1422400 w 1422400"/>
                <a:gd name="connsiteY3" fmla="*/ 258572 h 449072"/>
                <a:gd name="connsiteX0" fmla="*/ 0 w 1295401"/>
                <a:gd name="connsiteY0" fmla="*/ 410972 h 410972"/>
                <a:gd name="connsiteX1" fmla="*/ 1066801 w 1295401"/>
                <a:gd name="connsiteY1" fmla="*/ 29972 h 410972"/>
                <a:gd name="connsiteX2" fmla="*/ 1295401 w 1295401"/>
                <a:gd name="connsiteY2" fmla="*/ 258572 h 4109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87172 h 487172"/>
                <a:gd name="connsiteX1" fmla="*/ 990601 w 1219201"/>
                <a:gd name="connsiteY1" fmla="*/ 29972 h 487172"/>
                <a:gd name="connsiteX2" fmla="*/ 1219201 w 1219201"/>
                <a:gd name="connsiteY2" fmla="*/ 258572 h 487172"/>
                <a:gd name="connsiteX0" fmla="*/ 0 w 1219201"/>
                <a:gd name="connsiteY0" fmla="*/ 465328 h 465328"/>
                <a:gd name="connsiteX1" fmla="*/ 990601 w 1219201"/>
                <a:gd name="connsiteY1" fmla="*/ 8128 h 465328"/>
                <a:gd name="connsiteX2" fmla="*/ 1219201 w 1219201"/>
                <a:gd name="connsiteY2" fmla="*/ 236728 h 465328"/>
                <a:gd name="connsiteX0" fmla="*/ 0 w 1219201"/>
                <a:gd name="connsiteY0" fmla="*/ 465328 h 465328"/>
                <a:gd name="connsiteX1" fmla="*/ 838200 w 1219201"/>
                <a:gd name="connsiteY1" fmla="*/ 8128 h 465328"/>
                <a:gd name="connsiteX2" fmla="*/ 1219201 w 1219201"/>
                <a:gd name="connsiteY2" fmla="*/ 236728 h 465328"/>
                <a:gd name="connsiteX0" fmla="*/ 0 w 1219201"/>
                <a:gd name="connsiteY0" fmla="*/ 465328 h 465328"/>
                <a:gd name="connsiteX1" fmla="*/ 838200 w 1219201"/>
                <a:gd name="connsiteY1" fmla="*/ 8128 h 465328"/>
                <a:gd name="connsiteX2" fmla="*/ 1219201 w 1219201"/>
                <a:gd name="connsiteY2" fmla="*/ 236728 h 46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1" h="465328">
                  <a:moveTo>
                    <a:pt x="0" y="465328"/>
                  </a:moveTo>
                  <a:cubicBezTo>
                    <a:pt x="310642" y="136017"/>
                    <a:pt x="565404" y="0"/>
                    <a:pt x="838200" y="8128"/>
                  </a:cubicBezTo>
                  <a:cubicBezTo>
                    <a:pt x="1156716" y="34544"/>
                    <a:pt x="1143001" y="185928"/>
                    <a:pt x="1219201" y="236728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410200" y="2667000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50% Direct Funding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50% Reimbursable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Research Programs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525963"/>
          </a:xfrm>
        </p:spPr>
        <p:txBody>
          <a:bodyPr/>
          <a:lstStyle/>
          <a:p>
            <a:pPr eaLnBrk="1" hangingPunct="1"/>
            <a:r>
              <a:rPr lang="en-US" sz="2900" smtClean="0"/>
              <a:t>Spectrum Sharing Research </a:t>
            </a:r>
          </a:p>
          <a:p>
            <a:pPr eaLnBrk="1" hangingPunct="1"/>
            <a:r>
              <a:rPr lang="en-US" sz="2900" smtClean="0"/>
              <a:t>Spectrum Measurement Research</a:t>
            </a:r>
          </a:p>
          <a:p>
            <a:pPr eaLnBrk="1" hangingPunct="1"/>
            <a:r>
              <a:rPr lang="en-US" sz="2900" smtClean="0"/>
              <a:t>Radio Propagation Research</a:t>
            </a:r>
          </a:p>
          <a:p>
            <a:pPr eaLnBrk="1" hangingPunct="1"/>
            <a:r>
              <a:rPr lang="en-US" sz="2900" smtClean="0"/>
              <a:t>ITU-T and ITU-R studies</a:t>
            </a:r>
          </a:p>
          <a:p>
            <a:pPr eaLnBrk="1" hangingPunct="1"/>
            <a:r>
              <a:rPr lang="en-US" sz="2900" smtClean="0"/>
              <a:t>Public Safety Communications Research</a:t>
            </a:r>
          </a:p>
          <a:p>
            <a:pPr eaLnBrk="1" hangingPunct="1"/>
            <a:r>
              <a:rPr lang="en-US" sz="2900" smtClean="0"/>
              <a:t>Audio, Video and Multimedia Quality Research</a:t>
            </a:r>
          </a:p>
          <a:p>
            <a:pPr eaLnBrk="1" hangingPunct="1">
              <a:buFont typeface="Wingdings 2" pitchFamily="18" charset="2"/>
              <a:buNone/>
            </a:pPr>
            <a:endParaRPr lang="en-US" sz="3000" smtClean="0"/>
          </a:p>
          <a:p>
            <a:pPr eaLnBrk="1" hangingPunct="1"/>
            <a:endParaRPr lang="en-US" sz="3000" smtClean="0"/>
          </a:p>
          <a:p>
            <a:pPr eaLnBrk="1" hangingPunct="1"/>
            <a:endParaRPr lang="en-US" sz="3000" smtClean="0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33400" y="6400800"/>
            <a:ext cx="815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 Black" pitchFamily="34" charset="0"/>
              </a:rPr>
              <a:t>Institute for Telecommunication Sciences – Boulder, Colorado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0" name="Picture 11" descr="Ft Irwin Relay 2.jpg"/>
          <p:cNvPicPr>
            <a:picLocks noChangeAspect="1"/>
          </p:cNvPicPr>
          <p:nvPr/>
        </p:nvPicPr>
        <p:blipFill>
          <a:blip r:embed="rId3"/>
          <a:srcRect l="12209" r="14539"/>
          <a:stretch>
            <a:fillRect/>
          </a:stretch>
        </p:blipFill>
        <p:spPr bwMode="auto">
          <a:xfrm>
            <a:off x="5257800" y="1600200"/>
            <a:ext cx="34131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2F475-9F1B-4BD2-BC2D-778F6A1683C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Joint effort between ITS and NIST Office of Law Enforcement Standards (NIST/OLES)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One of the longest-running Other Agency-funded efforts (≈14 yrs)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Supports DOJ and DHS interoperable public safety communications efforts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Areas of research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Land Mobile Radio Standards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Broadband Standards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Interoperability device testing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Emerging standards and technologies</a:t>
            </a:r>
          </a:p>
        </p:txBody>
      </p:sp>
      <p:pic>
        <p:nvPicPr>
          <p:cNvPr id="10" name="Picture 9" descr="Radio Interop.jpg"/>
          <p:cNvPicPr>
            <a:picLocks noChangeAspect="1"/>
          </p:cNvPicPr>
          <p:nvPr/>
        </p:nvPicPr>
        <p:blipFill>
          <a:blip r:embed="rId3" cstate="print"/>
          <a:srcRect t="14243" r="11429" b="42730"/>
          <a:stretch>
            <a:fillRect/>
          </a:stretch>
        </p:blipFill>
        <p:spPr>
          <a:xfrm>
            <a:off x="4191000" y="3505199"/>
            <a:ext cx="4677134" cy="182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7467600" y="4419600"/>
            <a:ext cx="1219200" cy="1349830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10800000" sx="106000" sy="106000" algn="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166688" algn="l"/>
              </a:tabLst>
            </a:pPr>
            <a:r>
              <a:rPr lang="en-US" smtClean="0"/>
              <a:t>Public Safety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550F5-8C5D-4A20-973B-7A8B19C75CB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3561" name="TextBox 16"/>
          <p:cNvSpPr txBox="1">
            <a:spLocks noChangeArrowheads="1"/>
          </p:cNvSpPr>
          <p:nvPr/>
        </p:nvSpPr>
        <p:spPr bwMode="auto">
          <a:xfrm>
            <a:off x="6172200" y="57404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solidFill>
                  <a:srgbClr val="0033CC"/>
                </a:solidFill>
                <a:latin typeface="Calibri" pitchFamily="34" charset="0"/>
              </a:rPr>
              <a:t>www.pscr.gov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7601" y="4419600"/>
            <a:ext cx="1219200" cy="1349830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65" name="Picture 22" descr="pscr_logo_final.jpg"/>
          <p:cNvPicPr>
            <a:picLocks noChangeAspect="1"/>
          </p:cNvPicPr>
          <p:nvPr/>
        </p:nvPicPr>
        <p:blipFill>
          <a:blip r:embed="rId4"/>
          <a:srcRect b="7660"/>
          <a:stretch>
            <a:fillRect/>
          </a:stretch>
        </p:blipFill>
        <p:spPr bwMode="auto">
          <a:xfrm>
            <a:off x="7581900" y="4521200"/>
            <a:ext cx="990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Propagation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Development and Maintenance of Propagation Models</a:t>
            </a:r>
          </a:p>
          <a:p>
            <a:pPr eaLnBrk="1" hangingPunct="1">
              <a:defRPr/>
            </a:pPr>
            <a:r>
              <a:rPr lang="en-US" sz="2400" dirty="0" smtClean="0"/>
              <a:t>On-Line Propagation Models and Data via TA Services</a:t>
            </a:r>
          </a:p>
          <a:p>
            <a:pPr eaLnBrk="1" hangingPunct="1">
              <a:defRPr/>
            </a:pPr>
            <a:r>
              <a:rPr lang="en-US" sz="2400" dirty="0" smtClean="0"/>
              <a:t>Geographic Information System (GIS) Applications</a:t>
            </a:r>
          </a:p>
          <a:p>
            <a:pPr lvl="8">
              <a:defRPr/>
            </a:pPr>
            <a:r>
              <a:rPr lang="en-US" sz="2400" dirty="0" smtClean="0"/>
              <a:t>Recent Development of Short-Range (&lt;1 km) Propagation Model</a:t>
            </a:r>
          </a:p>
          <a:p>
            <a:pPr lvl="8">
              <a:defRPr/>
            </a:pPr>
            <a:r>
              <a:rPr lang="en-US" sz="2400" dirty="0" smtClean="0"/>
              <a:t>Ultra-Low Antenna Height Modeling and Measurements</a:t>
            </a:r>
          </a:p>
          <a:p>
            <a:pPr lvl="8">
              <a:defRPr/>
            </a:pPr>
            <a:r>
              <a:rPr lang="en-US" sz="2400" dirty="0" smtClean="0"/>
              <a:t>Development of a Ground-Conductivity Measurement System</a:t>
            </a:r>
          </a:p>
          <a:p>
            <a:pPr lvl="8">
              <a:defRPr/>
            </a:pPr>
            <a:endParaRPr lang="en-US" sz="2400" dirty="0"/>
          </a:p>
        </p:txBody>
      </p:sp>
      <p:pic>
        <p:nvPicPr>
          <p:cNvPr id="9" name="Picture 8" descr="Slide 7 grap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4195737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16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41AA2-B9CC-48AC-9B12-25EA7D918DB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Spectrum Measurement Research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 Measurements</a:t>
            </a:r>
          </a:p>
          <a:p>
            <a:pPr lvl="1" eaLnBrk="1" hangingPunct="1"/>
            <a:r>
              <a:rPr lang="en-US" sz="2000" smtClean="0"/>
              <a:t>Occupancy</a:t>
            </a:r>
          </a:p>
          <a:p>
            <a:pPr lvl="1" eaLnBrk="1" hangingPunct="1"/>
            <a:r>
              <a:rPr lang="en-US" sz="2000" smtClean="0"/>
              <a:t>Individual Transmitters</a:t>
            </a:r>
          </a:p>
          <a:p>
            <a:pPr lvl="1" eaLnBrk="1" hangingPunct="1"/>
            <a:r>
              <a:rPr lang="en-US" sz="2000" smtClean="0"/>
              <a:t>Noise</a:t>
            </a:r>
          </a:p>
          <a:p>
            <a:pPr eaLnBrk="1" hangingPunct="1"/>
            <a:r>
              <a:rPr lang="en-US" sz="2400" smtClean="0"/>
              <a:t>Field measurement efforts to</a:t>
            </a:r>
            <a:br>
              <a:rPr lang="en-US" sz="2400" smtClean="0"/>
            </a:br>
            <a:r>
              <a:rPr lang="en-US" sz="2400" smtClean="0"/>
              <a:t>resolve and prevent interference</a:t>
            </a:r>
          </a:p>
          <a:p>
            <a:pPr lvl="1" eaLnBrk="1" hangingPunct="1"/>
            <a:r>
              <a:rPr lang="en-US" sz="2000" smtClean="0"/>
              <a:t>Radars</a:t>
            </a:r>
          </a:p>
          <a:p>
            <a:pPr lvl="1" eaLnBrk="1" hangingPunct="1"/>
            <a:r>
              <a:rPr lang="en-US" sz="2000" smtClean="0"/>
              <a:t>Communication Systems</a:t>
            </a:r>
          </a:p>
          <a:p>
            <a:pPr lvl="1" eaLnBrk="1" hangingPunct="1"/>
            <a:r>
              <a:rPr lang="en-US" sz="2000" smtClean="0"/>
              <a:t>Radio-Jamming Systems in Prisons</a:t>
            </a:r>
          </a:p>
        </p:txBody>
      </p:sp>
      <p:sp>
        <p:nvSpPr>
          <p:cNvPr id="27651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Spectrum-Sharing R&amp;D</a:t>
            </a:r>
          </a:p>
          <a:p>
            <a:pPr lvl="1" eaLnBrk="1" hangingPunct="1"/>
            <a:r>
              <a:rPr lang="en-US" sz="2000" smtClean="0"/>
              <a:t>Dynamic Frequency Sharing (DFS) Research in Radar Bands</a:t>
            </a:r>
          </a:p>
          <a:p>
            <a:pPr lvl="1" eaLnBrk="1" hangingPunct="1"/>
            <a:r>
              <a:rPr lang="en-US" sz="2000" smtClean="0"/>
              <a:t>Dynamic Spectrum Access (DSA) Testbed for LMR bands</a:t>
            </a:r>
          </a:p>
          <a:p>
            <a:pPr lvl="1" eaLnBrk="1" hangingPunct="1"/>
            <a:r>
              <a:rPr lang="en-US" sz="2000" smtClean="0"/>
              <a:t>Interference Protection Criteria (IPC) for Spectrum-Sharing</a:t>
            </a: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4876800" y="16002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spcBef>
                <a:spcPct val="20000"/>
              </a:spcBef>
              <a:buFont typeface="Arial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22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23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0001-0AF8-4559-A285-2B0BE4DEC6B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RSMS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524000"/>
            <a:ext cx="48006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9DDCE-17D9-4FC0-A1FD-56215CA7769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970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RSMS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4802404318_4324a0d2a3_o.jpg"/>
          <p:cNvPicPr>
            <a:picLocks noChangeAspect="1"/>
          </p:cNvPicPr>
          <p:nvPr/>
        </p:nvPicPr>
        <p:blipFill>
          <a:blip r:embed="rId3"/>
          <a:srcRect l="8333" t="33333" r="5833" b="20000"/>
          <a:stretch>
            <a:fillRect/>
          </a:stretch>
        </p:blipFill>
        <p:spPr bwMode="auto">
          <a:xfrm>
            <a:off x="98425" y="2057400"/>
            <a:ext cx="8969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smtClean="0"/>
              <a:t>Table Mountain “Quiet Zone”</a:t>
            </a:r>
          </a:p>
        </p:txBody>
      </p:sp>
      <p:sp>
        <p:nvSpPr>
          <p:cNvPr id="17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2010</a:t>
            </a:r>
          </a:p>
        </p:txBody>
      </p:sp>
      <p:sp>
        <p:nvSpPr>
          <p:cNvPr id="18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2D7CA-9F10-44FE-90F8-81615192676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3 - &amp;quot;ITS Funding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Major Research Programs&amp;quot;&quot;/&gt;&lt;property id=&quot;20307&quot; value=&quot;260&quot;/&gt;&lt;/object&gt;&lt;object type=&quot;3&quot; unique_id=&quot;10009&quot;&gt;&lt;property id=&quot;20148&quot; value=&quot;5&quot;/&gt;&lt;property id=&quot;20300&quot; value=&quot;Slide 5 - &amp;quot;Public Safety&amp;quot;&quot;/&gt;&lt;property id=&quot;20307&quot; value=&quot;268&quot;/&gt;&lt;/object&gt;&lt;object type=&quot;3&quot; unique_id=&quot;10013&quot;&gt;&lt;property id=&quot;20148&quot; value=&quot;5&quot;/&gt;&lt;property id=&quot;20300&quot; value=&quot;Slide 12 - &amp;quot;Questions?&amp;quot;&quot;/&gt;&lt;property id=&quot;20307&quot; value=&quot;267&quot;/&gt;&lt;/object&gt;&lt;object type=&quot;3&quot; unique_id=&quot;10038&quot;&gt;&lt;property id=&quot;20148&quot; value=&quot;5&quot;/&gt;&lt;property id=&quot;20300&quot; value=&quot;Slide 2 - &amp;quot;ITS Contributions to NTIA Strategic Objectives&amp;quot;&quot;/&gt;&lt;property id=&quot;20307&quot; value=&quot;270&quot;/&gt;&lt;/object&gt;&lt;object type=&quot;3&quot; unique_id=&quot;10039&quot;&gt;&lt;property id=&quot;20148&quot; value=&quot;5&quot;/&gt;&lt;property id=&quot;20300&quot; value=&quot;Slide 6 - &amp;quot;Radio Propagation Research&amp;quot;&quot;/&gt;&lt;property id=&quot;20307&quot; value=&quot;271&quot;/&gt;&lt;/object&gt;&lt;object type=&quot;3&quot; unique_id=&quot;10040&quot;&gt;&lt;property id=&quot;20148&quot; value=&quot;5&quot;/&gt;&lt;property id=&quot;20300&quot; value=&quot;Slide 7 - &amp;quot;Spectrum Measurement Research&amp;quot;&quot;/&gt;&lt;property id=&quot;20307&quot; value=&quot;272&quot;/&gt;&lt;/object&gt;&lt;object type=&quot;3&quot; unique_id=&quot;10041&quot;&gt;&lt;property id=&quot;20148&quot; value=&quot;5&quot;/&gt;&lt;property id=&quot;20300&quot; value=&quot;Slide 8 - &amp;quot;RSMS Van&amp;quot;&quot;/&gt;&lt;property id=&quot;20307&quot; value=&quot;273&quot;/&gt;&lt;/object&gt;&lt;object type=&quot;3&quot; unique_id=&quot;10042&quot;&gt;&lt;property id=&quot;20148&quot; value=&quot;5&quot;/&gt;&lt;property id=&quot;20300&quot; value=&quot;Slide 9 - &amp;quot;Table Mountain “Quiet Zone”&amp;quot;&quot;/&gt;&lt;property id=&quot;20307&quot; value=&quot;274&quot;/&gt;&lt;/object&gt;&lt;object type=&quot;3&quot; unique_id=&quot;10043&quot;&gt;&lt;property id=&quot;20148&quot; value=&quot;5&quot;/&gt;&lt;property id=&quot;20300&quot; value=&quot;Slide 10 - &amp;quot;Table Mountain “Quiet Zone”&amp;quot;&quot;/&gt;&lt;property id=&quot;20307&quot; value=&quot;276&quot;/&gt;&lt;/object&gt;&lt;object type=&quot;3&quot; unique_id=&quot;10044&quot;&gt;&lt;property id=&quot;20148&quot; value=&quot;5&quot;/&gt;&lt;property id=&quot;20300&quot; value=&quot;Slide 11 - &amp;quot;ITU-T and ITU-R Studies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1223</TotalTime>
  <Words>385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 2</vt:lpstr>
      <vt:lpstr>Wingdings</vt:lpstr>
      <vt:lpstr>Arial Black</vt:lpstr>
      <vt:lpstr>Office Theme</vt:lpstr>
      <vt:lpstr>Slide 1</vt:lpstr>
      <vt:lpstr>ITS Contributions to NTIA Strategic Objectives</vt:lpstr>
      <vt:lpstr>ITS Funding</vt:lpstr>
      <vt:lpstr>Major Research Programs</vt:lpstr>
      <vt:lpstr>Public Safety</vt:lpstr>
      <vt:lpstr>Radio Propagation Research</vt:lpstr>
      <vt:lpstr>Spectrum Measurement Research</vt:lpstr>
      <vt:lpstr>RSMS Van</vt:lpstr>
      <vt:lpstr>Table Mountain “Quiet Zone”</vt:lpstr>
      <vt:lpstr>ITU-T and ITU-R Studies</vt:lpstr>
      <vt:lpstr>Questions?</vt:lpstr>
    </vt:vector>
  </TitlesOfParts>
  <Company>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ITS</dc:title>
  <dc:creator>Kristen Davis</dc:creator>
  <cp:lastModifiedBy>blane</cp:lastModifiedBy>
  <cp:revision>88</cp:revision>
  <dcterms:created xsi:type="dcterms:W3CDTF">2010-07-02T16:30:26Z</dcterms:created>
  <dcterms:modified xsi:type="dcterms:W3CDTF">2010-07-23T15:49:05Z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0x0101008D0B399FAE52EC40A99B86E596DD199D</vt:lpwstr>
  </property>
</Properties>
</file>